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</p:sldIdLst>
  <p:sldSz cx="14630400" cy="8229600"/>
  <p:notesSz cx="8229600" cy="146304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IBM Plex Sans Medium" panose="020B0604020202020204" charset="0"/>
      <p:regular r:id="rId19"/>
    </p:embeddedFont>
    <p:embeddedFont>
      <p:font typeface="Roboto" pitchFamily="2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7" d="100"/>
          <a:sy n="97" d="100"/>
        </p:scale>
        <p:origin x="33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688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723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uxplanet.org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www.awwwards.com/" TargetMode="External"/><Relationship Id="rId4" Type="http://schemas.openxmlformats.org/officeDocument/2006/relationships/hyperlink" Target="https://www.interaction-design.org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3" Type="http://schemas.openxmlformats.org/officeDocument/2006/relationships/slide" Target="slide4.xml"/><Relationship Id="rId7" Type="http://schemas.openxmlformats.org/officeDocument/2006/relationships/slide" Target="slide8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10" Type="http://schemas.openxmlformats.org/officeDocument/2006/relationships/slide" Target="slide11.xml"/><Relationship Id="rId4" Type="http://schemas.openxmlformats.org/officeDocument/2006/relationships/slide" Target="slide5.xml"/><Relationship Id="rId9" Type="http://schemas.openxmlformats.org/officeDocument/2006/relationships/slide" Target="slide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54975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Использование звука в пользовательском интерфейсе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5008007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Звук играет важную роль в создании богатого и захватывающего пользовательского опыта. Правильное использование звуковых эффектов, музыки и обратной связи может улучшить взаимодействие пользователей с интерфейсом, повысить их вовлеченность и удовлетворенность.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80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Как протестировать звук в интерфейсе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573441" y="2314932"/>
            <a:ext cx="30480" cy="5309949"/>
          </a:xfrm>
          <a:prstGeom prst="roundRect">
            <a:avLst>
              <a:gd name="adj" fmla="val 108513"/>
            </a:avLst>
          </a:prstGeom>
          <a:solidFill>
            <a:srgbClr val="61646A"/>
          </a:solidFill>
          <a:ln/>
        </p:spPr>
      </p:sp>
      <p:sp>
        <p:nvSpPr>
          <p:cNvPr id="5" name="Shape 2"/>
          <p:cNvSpPr/>
          <p:nvPr/>
        </p:nvSpPr>
        <p:spPr>
          <a:xfrm>
            <a:off x="6806208" y="2795707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61646A"/>
          </a:solidFill>
          <a:ln/>
        </p:spPr>
      </p:sp>
      <p:sp>
        <p:nvSpPr>
          <p:cNvPr id="6" name="Shape 3"/>
          <p:cNvSpPr/>
          <p:nvPr/>
        </p:nvSpPr>
        <p:spPr>
          <a:xfrm>
            <a:off x="6340673" y="2562939"/>
            <a:ext cx="496014" cy="496014"/>
          </a:xfrm>
          <a:prstGeom prst="roundRect">
            <a:avLst>
              <a:gd name="adj" fmla="val 6668"/>
            </a:avLst>
          </a:prstGeom>
          <a:solidFill>
            <a:srgbClr val="484B51"/>
          </a:solidFill>
          <a:ln/>
        </p:spPr>
      </p:sp>
      <p:sp>
        <p:nvSpPr>
          <p:cNvPr id="7" name="Text 4"/>
          <p:cNvSpPr/>
          <p:nvPr/>
        </p:nvSpPr>
        <p:spPr>
          <a:xfrm>
            <a:off x="6489383" y="2645569"/>
            <a:ext cx="19847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01332" y="2535317"/>
            <a:ext cx="3441144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Юзабилити-тестирование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8013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Проводить тесты, чтобы оценить, как пользователи воспринимают звуки в интерфейсе.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806208" y="4639151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61646A"/>
          </a:solidFill>
          <a:ln/>
        </p:spPr>
      </p:sp>
      <p:sp>
        <p:nvSpPr>
          <p:cNvPr id="11" name="Shape 8"/>
          <p:cNvSpPr/>
          <p:nvPr/>
        </p:nvSpPr>
        <p:spPr>
          <a:xfrm>
            <a:off x="6340673" y="4406384"/>
            <a:ext cx="496014" cy="496014"/>
          </a:xfrm>
          <a:prstGeom prst="roundRect">
            <a:avLst>
              <a:gd name="adj" fmla="val 6668"/>
            </a:avLst>
          </a:prstGeom>
          <a:solidFill>
            <a:srgbClr val="484B51"/>
          </a:solidFill>
          <a:ln/>
        </p:spPr>
      </p:sp>
      <p:sp>
        <p:nvSpPr>
          <p:cNvPr id="12" name="Text 9"/>
          <p:cNvSpPr/>
          <p:nvPr/>
        </p:nvSpPr>
        <p:spPr>
          <a:xfrm>
            <a:off x="6489383" y="4489013"/>
            <a:ext cx="19847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01332" y="4378762"/>
            <a:ext cx="3094315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Исследование реакций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78013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Наблюдать за эмоциональными и поведенческими реакциями пользователей на звуки.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806208" y="6482596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61646A"/>
          </a:solidFill>
          <a:ln/>
        </p:spPr>
      </p:sp>
      <p:sp>
        <p:nvSpPr>
          <p:cNvPr id="16" name="Shape 13"/>
          <p:cNvSpPr/>
          <p:nvPr/>
        </p:nvSpPr>
        <p:spPr>
          <a:xfrm>
            <a:off x="6340673" y="6249829"/>
            <a:ext cx="496014" cy="496014"/>
          </a:xfrm>
          <a:prstGeom prst="roundRect">
            <a:avLst>
              <a:gd name="adj" fmla="val 6668"/>
            </a:avLst>
          </a:prstGeom>
          <a:solidFill>
            <a:srgbClr val="484B51"/>
          </a:solidFill>
          <a:ln/>
        </p:spPr>
      </p:sp>
      <p:sp>
        <p:nvSpPr>
          <p:cNvPr id="17" name="Text 14"/>
          <p:cNvSpPr/>
          <p:nvPr/>
        </p:nvSpPr>
        <p:spPr>
          <a:xfrm>
            <a:off x="6489383" y="6332458"/>
            <a:ext cx="19847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01332" y="6222206"/>
            <a:ext cx="3091815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Анализ обратной связи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8013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Собирать мнения и предложения пользователей по улучшению звукового дизайна.</a:t>
            </a:r>
            <a:endParaRPr lang="en-US" sz="170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09204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Заключение: преимущества и перспективы применения звука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866924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Использование звука в пользовательском интерфейсе открывает широкие возможности для создания более интуитивных, вовлекающих и запоминающихся приложений. Грамотно интегрированные звуковые эффекты, обратная связь и фоновая музыка могут значительно улучшить общий пользовательский опыт.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67149" y="1027238"/>
            <a:ext cx="14266606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6000" b="1" dirty="0">
                <a:solidFill>
                  <a:schemeClr val="bg1"/>
                </a:solidFill>
              </a:rPr>
              <a:t>Список использованных источников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</a:rPr>
              <a:t>Статья </a:t>
            </a:r>
            <a:r>
              <a:rPr lang="ru-RU" b="1" dirty="0">
                <a:solidFill>
                  <a:schemeClr val="bg1"/>
                </a:solidFill>
              </a:rPr>
              <a:t>Эмоциональное воздействие звука на пользователя</a:t>
            </a:r>
            <a:r>
              <a:rPr lang="ru-RU" dirty="0">
                <a:solidFill>
                  <a:schemeClr val="bg1"/>
                </a:solidFill>
              </a:rPr>
              <a:t> на </a:t>
            </a:r>
            <a:r>
              <a:rPr lang="ru-RU" dirty="0" smtClean="0">
                <a:solidFill>
                  <a:schemeClr val="bg1"/>
                </a:solidFill>
              </a:rPr>
              <a:t>сайте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  <a:hlinkClick r:id="rId3"/>
              </a:rPr>
              <a:t>UXPlanet</a:t>
            </a:r>
            <a:r>
              <a:rPr lang="ru-RU" dirty="0" smtClean="0">
                <a:solidFill>
                  <a:schemeClr val="bg1"/>
                </a:solidFill>
              </a:rPr>
              <a:t>, </a:t>
            </a:r>
            <a:r>
              <a:rPr lang="ru-RU" dirty="0">
                <a:solidFill>
                  <a:schemeClr val="bg1"/>
                </a:solidFill>
              </a:rPr>
              <a:t>автор Майкл Гудвин.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</a:rPr>
              <a:t>Курс </a:t>
            </a:r>
            <a:r>
              <a:rPr lang="ru-RU" b="1" dirty="0">
                <a:solidFill>
                  <a:schemeClr val="bg1"/>
                </a:solidFill>
              </a:rPr>
              <a:t>Практика применения звука в интерфейсах</a:t>
            </a:r>
            <a:r>
              <a:rPr lang="ru-RU" dirty="0">
                <a:solidFill>
                  <a:schemeClr val="bg1"/>
                </a:solidFill>
              </a:rPr>
              <a:t> на образовательной </a:t>
            </a:r>
            <a:r>
              <a:rPr lang="ru-RU" dirty="0" smtClean="0">
                <a:solidFill>
                  <a:schemeClr val="bg1"/>
                </a:solidFill>
              </a:rPr>
              <a:t>платформе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ru-RU" dirty="0" err="1" smtClean="0">
                <a:solidFill>
                  <a:schemeClr val="bg1"/>
                </a:solidFill>
                <a:hlinkClick r:id="rId4"/>
              </a:rPr>
              <a:t>Interaction</a:t>
            </a:r>
            <a:r>
              <a:rPr lang="ru-RU" dirty="0" smtClean="0">
                <a:solidFill>
                  <a:schemeClr val="bg1"/>
                </a:solidFill>
                <a:hlinkClick r:id="rId4"/>
              </a:rPr>
              <a:t> </a:t>
            </a:r>
            <a:r>
              <a:rPr lang="ru-RU" dirty="0" err="1">
                <a:solidFill>
                  <a:schemeClr val="bg1"/>
                </a:solidFill>
                <a:hlinkClick r:id="rId4"/>
              </a:rPr>
              <a:t>Design</a:t>
            </a:r>
            <a:r>
              <a:rPr lang="ru-RU" dirty="0">
                <a:solidFill>
                  <a:schemeClr val="bg1"/>
                </a:solidFill>
                <a:hlinkClick r:id="rId4"/>
              </a:rPr>
              <a:t> </a:t>
            </a:r>
            <a:r>
              <a:rPr lang="ru-RU" dirty="0" err="1">
                <a:solidFill>
                  <a:schemeClr val="bg1"/>
                </a:solidFill>
                <a:hlinkClick r:id="rId4"/>
              </a:rPr>
              <a:t>Foundation</a:t>
            </a:r>
            <a:r>
              <a:rPr lang="ru-RU" dirty="0" smtClean="0">
                <a:solidFill>
                  <a:schemeClr val="bg1"/>
                </a:solidFill>
              </a:rPr>
              <a:t>.</a:t>
            </a:r>
            <a:endParaRPr lang="ru-RU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</a:rPr>
              <a:t>Подборка </a:t>
            </a:r>
            <a:r>
              <a:rPr lang="ru-RU" b="1" dirty="0">
                <a:solidFill>
                  <a:schemeClr val="bg1"/>
                </a:solidFill>
              </a:rPr>
              <a:t>Лучшие примеры использования звука в интерфейсах</a:t>
            </a:r>
            <a:r>
              <a:rPr lang="ru-RU" dirty="0">
                <a:solidFill>
                  <a:schemeClr val="bg1"/>
                </a:solidFill>
              </a:rPr>
              <a:t> на сайте </a:t>
            </a:r>
            <a:r>
              <a:rPr lang="ru-RU" dirty="0" err="1">
                <a:solidFill>
                  <a:schemeClr val="bg1"/>
                </a:solidFill>
                <a:hlinkClick r:id="rId5"/>
              </a:rPr>
              <a:t>Awwwards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4404394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35510" y="747252"/>
            <a:ext cx="1179870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dirty="0" smtClean="0">
                <a:solidFill>
                  <a:schemeClr val="bg1"/>
                </a:solidFill>
                <a:latin typeface="IBM Plex Sans Medium" panose="020B0604020202020204" charset="0"/>
              </a:rPr>
              <a:t>Содержание</a:t>
            </a:r>
            <a:endParaRPr lang="en-US" sz="6600" dirty="0">
              <a:solidFill>
                <a:schemeClr val="bg1"/>
              </a:solidFill>
              <a:latin typeface="IBM Plex Sans Medium" panose="020B060402020202020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435510" y="1752050"/>
            <a:ext cx="5772734" cy="681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5450"/>
              </a:lnSpc>
            </a:pP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2" action="ppaction://hlinksldjump"/>
              </a:rPr>
              <a:t>Введение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2" action="ppaction://hlinksldjump"/>
              </a:rPr>
              <a:t>: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2" action="ppaction://hlinksldjump"/>
              </a:rPr>
              <a:t>зачем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2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2" action="ppaction://hlinksldjump"/>
              </a:rPr>
              <a:t>использовать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2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2" action="ppaction://hlinksldjump"/>
              </a:rPr>
              <a:t>звук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2" action="ppaction://hlinksldjump"/>
              </a:rPr>
              <a:t> в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2" action="ppaction://hlinksldjump"/>
              </a:rPr>
              <a:t>интерфейсе</a:t>
            </a:r>
            <a:endParaRPr lang="en-US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435510" y="2330577"/>
            <a:ext cx="10854813" cy="6913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5550"/>
              </a:lnSpc>
            </a:pP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3" action="ppaction://hlinksldjump"/>
              </a:rPr>
              <a:t>Виды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3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3" action="ppaction://hlinksldjump"/>
              </a:rPr>
              <a:t>звуков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3" action="ppaction://hlinksldjump"/>
              </a:rPr>
              <a:t> в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3" action="ppaction://hlinksldjump"/>
              </a:rPr>
              <a:t>интерфейсе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3" action="ppaction://hlinksldjump"/>
              </a:rPr>
              <a:t>: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3" action="ppaction://hlinksldjump"/>
              </a:rPr>
              <a:t>уведомления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3" action="ppaction://hlinksldjump"/>
              </a:rPr>
              <a:t>,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3" action="ppaction://hlinksldjump"/>
              </a:rPr>
              <a:t>обратная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3" action="ppaction://hlinksldjump"/>
              </a:rPr>
              <a:t> </a:t>
            </a:r>
            <a:r>
              <a:rPr lang="en-US" dirty="0" err="1" smtClean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3" action="ppaction://hlinksldjump"/>
              </a:rPr>
              <a:t>связь,фоновая</a:t>
            </a:r>
            <a:r>
              <a:rPr lang="en-US" dirty="0" smtClean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3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3" action="ppaction://hlinksldjump"/>
              </a:rPr>
              <a:t>музыка</a:t>
            </a:r>
            <a:endParaRPr lang="en-US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1435510" y="2963456"/>
            <a:ext cx="6175088" cy="6240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4850"/>
              </a:lnSpc>
            </a:pP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4" action="ppaction://hlinksldjump"/>
              </a:rPr>
              <a:t>Психологическое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4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4" action="ppaction://hlinksldjump"/>
              </a:rPr>
              <a:t>воздействие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4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4" action="ppaction://hlinksldjump"/>
              </a:rPr>
              <a:t>звука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4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4" action="ppaction://hlinksldjump"/>
              </a:rPr>
              <a:t>на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4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4" action="ppaction://hlinksldjump"/>
              </a:rPr>
              <a:t>пользователя</a:t>
            </a:r>
            <a:endParaRPr lang="en-US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1440318" y="3480313"/>
            <a:ext cx="6813084" cy="6336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5000"/>
              </a:lnSpc>
            </a:pP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5" action="ppaction://hlinksldjump"/>
              </a:rPr>
              <a:t>Правила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5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5" action="ppaction://hlinksldjump"/>
              </a:rPr>
              <a:t>эффективного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5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5" action="ppaction://hlinksldjump"/>
              </a:rPr>
              <a:t>использования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5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5" action="ppaction://hlinksldjump"/>
              </a:rPr>
              <a:t>звука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5" action="ppaction://hlinksldjump"/>
              </a:rPr>
              <a:t> в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5" action="ppaction://hlinksldjump"/>
              </a:rPr>
              <a:t>интерфейсе</a:t>
            </a:r>
            <a:endParaRPr lang="en-US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1440318" y="4024025"/>
            <a:ext cx="5105885" cy="6913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5550"/>
              </a:lnSpc>
            </a:pP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6" action="ppaction://hlinksldjump"/>
              </a:rPr>
              <a:t>Типичные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6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6" action="ppaction://hlinksldjump"/>
              </a:rPr>
              <a:t>ошибки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6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6" action="ppaction://hlinksldjump"/>
              </a:rPr>
              <a:t>при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6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6" action="ppaction://hlinksldjump"/>
              </a:rPr>
              <a:t>использовании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6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6" action="ppaction://hlinksldjump"/>
              </a:rPr>
              <a:t>звука</a:t>
            </a:r>
            <a:endParaRPr lang="en-US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1435510" y="4654637"/>
            <a:ext cx="6817892" cy="6336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5000"/>
              </a:lnSpc>
            </a:pP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7" action="ppaction://hlinksldjump"/>
              </a:rPr>
              <a:t>Как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7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7" action="ppaction://hlinksldjump"/>
              </a:rPr>
              <a:t>интегрировать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7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7" action="ppaction://hlinksldjump"/>
              </a:rPr>
              <a:t>звук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7" action="ppaction://hlinksldjump"/>
              </a:rPr>
              <a:t> в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7" action="ppaction://hlinksldjump"/>
              </a:rPr>
              <a:t>интерфейс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7" action="ppaction://hlinksldjump"/>
              </a:rPr>
              <a:t>: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7" action="ppaction://hlinksldjump"/>
              </a:rPr>
              <a:t>технические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7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7" action="ppaction://hlinksldjump"/>
              </a:rPr>
              <a:t>аспекты</a:t>
            </a:r>
            <a:endParaRPr lang="en-US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1435510" y="5192089"/>
            <a:ext cx="6418745" cy="6432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5100"/>
              </a:lnSpc>
            </a:pP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8" action="ppaction://hlinksldjump"/>
              </a:rPr>
              <a:t>Примеры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8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8" action="ppaction://hlinksldjump"/>
              </a:rPr>
              <a:t>удачного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8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8" action="ppaction://hlinksldjump"/>
              </a:rPr>
              <a:t>использования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8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8" action="ppaction://hlinksldjump"/>
              </a:rPr>
              <a:t>звука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8" action="ppaction://hlinksldjump"/>
              </a:rPr>
              <a:t> в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8" action="ppaction://hlinksldjump"/>
              </a:rPr>
              <a:t>интерфейсах</a:t>
            </a:r>
            <a:endParaRPr lang="en-US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1440318" y="5745757"/>
            <a:ext cx="4549643" cy="672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5400"/>
              </a:lnSpc>
            </a:pP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9" action="ppaction://hlinksldjump"/>
              </a:rPr>
              <a:t>Как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9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9" action="ppaction://hlinksldjump"/>
              </a:rPr>
              <a:t>протестировать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9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9" action="ppaction://hlinksldjump"/>
              </a:rPr>
              <a:t>звук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9" action="ppaction://hlinksldjump"/>
              </a:rPr>
              <a:t> в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9" action="ppaction://hlinksldjump"/>
              </a:rPr>
              <a:t>интерфейсе</a:t>
            </a:r>
            <a:endParaRPr lang="en-US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1440318" y="6279168"/>
            <a:ext cx="7133684" cy="6913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5550"/>
              </a:lnSpc>
            </a:pP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10" action="ppaction://hlinksldjump"/>
              </a:rPr>
              <a:t>Заключение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10" action="ppaction://hlinksldjump"/>
              </a:rPr>
              <a:t>: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10" action="ppaction://hlinksldjump"/>
              </a:rPr>
              <a:t>преимущества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10" action="ppaction://hlinksldjump"/>
              </a:rPr>
              <a:t> и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10" action="ppaction://hlinksldjump"/>
              </a:rPr>
              <a:t>перспективы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10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10" action="ppaction://hlinksldjump"/>
              </a:rPr>
              <a:t>применения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10" action="ppaction://hlinksldjump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  <a:hlinkClick r:id="rId10" action="ppaction://hlinksldjump"/>
              </a:rPr>
              <a:t>звука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06762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77836" y="1565295"/>
            <a:ext cx="13074491" cy="1389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Введение: зачем использовать звук в интерфейсе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77836" y="3538161"/>
            <a:ext cx="500063" cy="500063"/>
          </a:xfrm>
          <a:prstGeom prst="roundRect">
            <a:avLst>
              <a:gd name="adj" fmla="val 6668"/>
            </a:avLst>
          </a:prstGeom>
          <a:solidFill>
            <a:srgbClr val="484B51"/>
          </a:solidFill>
          <a:ln/>
        </p:spPr>
      </p:sp>
      <p:sp>
        <p:nvSpPr>
          <p:cNvPr id="5" name="Text 2"/>
          <p:cNvSpPr/>
          <p:nvPr/>
        </p:nvSpPr>
        <p:spPr>
          <a:xfrm>
            <a:off x="927736" y="3621386"/>
            <a:ext cx="200144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500189" y="3538161"/>
            <a:ext cx="3099197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Улучшение восприятия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500189" y="4018816"/>
            <a:ext cx="3487579" cy="1778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Звук помогает привлечь внимание пользователя, придать интерфейсу больше эмоциональности и повысить запоминаемость.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0057" y="3538161"/>
            <a:ext cx="500063" cy="500063"/>
          </a:xfrm>
          <a:prstGeom prst="roundRect">
            <a:avLst>
              <a:gd name="adj" fmla="val 6668"/>
            </a:avLst>
          </a:prstGeom>
          <a:solidFill>
            <a:srgbClr val="484B51"/>
          </a:solidFill>
          <a:ln/>
        </p:spPr>
      </p:sp>
      <p:sp>
        <p:nvSpPr>
          <p:cNvPr id="9" name="Text 6"/>
          <p:cNvSpPr/>
          <p:nvPr/>
        </p:nvSpPr>
        <p:spPr>
          <a:xfrm>
            <a:off x="5359957" y="3621386"/>
            <a:ext cx="200144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5932409" y="3538161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Обратная связь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932409" y="4018816"/>
            <a:ext cx="3487579" cy="1422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Звуковые сигналы дают пользователям подтверждение успешного выполнения действий.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2278" y="3538161"/>
            <a:ext cx="500063" cy="500063"/>
          </a:xfrm>
          <a:prstGeom prst="roundRect">
            <a:avLst>
              <a:gd name="adj" fmla="val 6668"/>
            </a:avLst>
          </a:prstGeom>
          <a:solidFill>
            <a:srgbClr val="484B51"/>
          </a:solidFill>
          <a:ln/>
        </p:spPr>
      </p:sp>
      <p:sp>
        <p:nvSpPr>
          <p:cNvPr id="13" name="Text 10"/>
          <p:cNvSpPr/>
          <p:nvPr/>
        </p:nvSpPr>
        <p:spPr>
          <a:xfrm>
            <a:off x="9792177" y="3621386"/>
            <a:ext cx="200144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10364630" y="3538161"/>
            <a:ext cx="2872740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Создание атмосферы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0364630" y="4018816"/>
            <a:ext cx="3487579" cy="1422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Музыка и звуковые эффекты могут формировать желаемую атмосферу и настроение при взаимодействии с интерфейсом.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406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Виды звуков в интерфейсе: уведомления, обратная связь, фоновая музыка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Уведомления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Короткие звуковые сигналы, которые привлекают внимание пользователя к важным событиям или предупреждениям.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Обратная связь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Звуки, которые подтверждают успешное выполнение действий, таких как нажатие кнопки или завершение загрузки.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Фоновая музыка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Мелодичные композиции, которые создают желаемое настроение и помогают пользователю сосредоточиться.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799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4373" y="3336608"/>
            <a:ext cx="12834818" cy="619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9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Психологическое воздействие звука на пользователя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94373" y="4254103"/>
            <a:ext cx="6521648" cy="1460183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</p:sp>
      <p:sp>
        <p:nvSpPr>
          <p:cNvPr id="5" name="Text 2"/>
          <p:cNvSpPr/>
          <p:nvPr/>
        </p:nvSpPr>
        <p:spPr>
          <a:xfrm>
            <a:off x="892731" y="4452461"/>
            <a:ext cx="2961323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Эмоциональная реакция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892731" y="4881324"/>
            <a:ext cx="6124932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Звуки могут вызывать различные эмоции, от чувства радости до тревоги, и влиять на настроение пользователя.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414379" y="4254103"/>
            <a:ext cx="6521648" cy="1460183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</p:sp>
      <p:sp>
        <p:nvSpPr>
          <p:cNvPr id="8" name="Text 5"/>
          <p:cNvSpPr/>
          <p:nvPr/>
        </p:nvSpPr>
        <p:spPr>
          <a:xfrm>
            <a:off x="7612737" y="4452461"/>
            <a:ext cx="2528054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Активация внимания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612737" y="4881324"/>
            <a:ext cx="6124932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Звуки привлекают внимание пользователя и помогают им сосредоточиться на важных элементах интерфейса.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94373" y="5912644"/>
            <a:ext cx="6521648" cy="1460183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</p:sp>
      <p:sp>
        <p:nvSpPr>
          <p:cNvPr id="11" name="Text 8"/>
          <p:cNvSpPr/>
          <p:nvPr/>
        </p:nvSpPr>
        <p:spPr>
          <a:xfrm>
            <a:off x="892731" y="6111002"/>
            <a:ext cx="2726055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Ассоциации с брендом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892731" y="6539865"/>
            <a:ext cx="6124932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Уникальные звуковые сигналы могут ассоциироваться с определенным брендом и повышать его узнаваемость.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7414379" y="5912644"/>
            <a:ext cx="6521648" cy="1460183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</p:sp>
      <p:sp>
        <p:nvSpPr>
          <p:cNvPr id="14" name="Text 11"/>
          <p:cNvSpPr/>
          <p:nvPr/>
        </p:nvSpPr>
        <p:spPr>
          <a:xfrm>
            <a:off x="7612737" y="6111002"/>
            <a:ext cx="3381256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Улучшение запоминаемости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7612737" y="6539865"/>
            <a:ext cx="6124932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Звуки помогают пользователям лучше запоминать важные элементы интерфейса и выполняемые действия.</a:t>
            </a:r>
            <a:endParaRPr lang="en-US" sz="15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751233" y="562332"/>
            <a:ext cx="7717869" cy="19098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Правила эффективного использования звука в интерфейсе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1233" y="2777728"/>
            <a:ext cx="1018699" cy="16298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075446" y="2981444"/>
            <a:ext cx="2546747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Лаконичность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5075446" y="3421856"/>
            <a:ext cx="6393656" cy="651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Использовать минимальное количество звуков, чтобы не перегружать пользователя.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1233" y="4407575"/>
            <a:ext cx="1018699" cy="162984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075446" y="4611291"/>
            <a:ext cx="2546747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Релевантность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5075446" y="5051703"/>
            <a:ext cx="6393656" cy="651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Звуки должны быть уместными и соответствовать контексту взаимодействия.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1233" y="6037421"/>
            <a:ext cx="1018699" cy="162984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075446" y="6241137"/>
            <a:ext cx="2546747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Контроль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5075446" y="6681549"/>
            <a:ext cx="6393656" cy="651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Пользователи должны иметь возможность регулировать или отключать звуки.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0680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Типичные ошибки при использовании звука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1967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5" name="Text 2"/>
          <p:cNvSpPr/>
          <p:nvPr/>
        </p:nvSpPr>
        <p:spPr>
          <a:xfrm>
            <a:off x="6433185" y="3204686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119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Избыточность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610094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Использование звуков во всех ситуациях, когда это не требуется, может раздражать пользователей.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11967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9" name="Text 6"/>
          <p:cNvSpPr/>
          <p:nvPr/>
        </p:nvSpPr>
        <p:spPr>
          <a:xfrm>
            <a:off x="10324862" y="3204686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119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Низкое качество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610094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Плохо записанные или неуместные звуки негативно влияют на пользовательский опыт.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90657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13" name="Text 10"/>
          <p:cNvSpPr/>
          <p:nvPr/>
        </p:nvSpPr>
        <p:spPr>
          <a:xfrm>
            <a:off x="6433185" y="5991582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906572"/>
            <a:ext cx="28515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Отсутствие настроек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39699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Пользователи должны иметь возможность контролировать звук, иначе это может быть воспринято как навязчивое.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8037" y="561023"/>
            <a:ext cx="7720727" cy="1906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Как интегрировать звук в интерфейс: технические аспекты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491526" y="2772251"/>
            <a:ext cx="22860" cy="4896326"/>
          </a:xfrm>
          <a:prstGeom prst="roundRect">
            <a:avLst>
              <a:gd name="adj" fmla="val 133429"/>
            </a:avLst>
          </a:prstGeom>
          <a:solidFill>
            <a:srgbClr val="61646A"/>
          </a:solidFill>
          <a:ln/>
        </p:spPr>
      </p:sp>
      <p:sp>
        <p:nvSpPr>
          <p:cNvPr id="5" name="Shape 2"/>
          <p:cNvSpPr/>
          <p:nvPr/>
        </p:nvSpPr>
        <p:spPr>
          <a:xfrm>
            <a:off x="6708815" y="3218259"/>
            <a:ext cx="711637" cy="22860"/>
          </a:xfrm>
          <a:prstGeom prst="roundRect">
            <a:avLst>
              <a:gd name="adj" fmla="val 133429"/>
            </a:avLst>
          </a:prstGeom>
          <a:solidFill>
            <a:srgbClr val="61646A"/>
          </a:solidFill>
          <a:ln/>
        </p:spPr>
      </p:sp>
      <p:sp>
        <p:nvSpPr>
          <p:cNvPr id="6" name="Shape 3"/>
          <p:cNvSpPr/>
          <p:nvPr/>
        </p:nvSpPr>
        <p:spPr>
          <a:xfrm>
            <a:off x="6274237" y="3000970"/>
            <a:ext cx="457438" cy="457438"/>
          </a:xfrm>
          <a:prstGeom prst="roundRect">
            <a:avLst>
              <a:gd name="adj" fmla="val 6668"/>
            </a:avLst>
          </a:prstGeom>
          <a:solidFill>
            <a:srgbClr val="484B51"/>
          </a:solidFill>
          <a:ln/>
        </p:spPr>
      </p:sp>
      <p:sp>
        <p:nvSpPr>
          <p:cNvPr id="7" name="Text 4"/>
          <p:cNvSpPr/>
          <p:nvPr/>
        </p:nvSpPr>
        <p:spPr>
          <a:xfrm>
            <a:off x="6411397" y="3077170"/>
            <a:ext cx="182999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621310" y="2975491"/>
            <a:ext cx="2541746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Выбор звуков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21310" y="3415070"/>
            <a:ext cx="6297454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Определите, какие звуки будут использоваться, и обеспечьте их высокое качество.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08815" y="4918115"/>
            <a:ext cx="711637" cy="22860"/>
          </a:xfrm>
          <a:prstGeom prst="roundRect">
            <a:avLst>
              <a:gd name="adj" fmla="val 133429"/>
            </a:avLst>
          </a:prstGeom>
          <a:solidFill>
            <a:srgbClr val="61646A"/>
          </a:solidFill>
          <a:ln/>
        </p:spPr>
      </p:sp>
      <p:sp>
        <p:nvSpPr>
          <p:cNvPr id="11" name="Shape 8"/>
          <p:cNvSpPr/>
          <p:nvPr/>
        </p:nvSpPr>
        <p:spPr>
          <a:xfrm>
            <a:off x="6274237" y="4700826"/>
            <a:ext cx="457438" cy="457438"/>
          </a:xfrm>
          <a:prstGeom prst="roundRect">
            <a:avLst>
              <a:gd name="adj" fmla="val 6668"/>
            </a:avLst>
          </a:prstGeom>
          <a:solidFill>
            <a:srgbClr val="484B51"/>
          </a:solidFill>
          <a:ln/>
        </p:spPr>
      </p:sp>
      <p:sp>
        <p:nvSpPr>
          <p:cNvPr id="12" name="Text 9"/>
          <p:cNvSpPr/>
          <p:nvPr/>
        </p:nvSpPr>
        <p:spPr>
          <a:xfrm>
            <a:off x="6411397" y="4777026"/>
            <a:ext cx="182999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7621310" y="4675346"/>
            <a:ext cx="2636163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Настройка громкости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621310" y="5114925"/>
            <a:ext cx="6297454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Установите оптимальный уровень громкости, чтобы звуки не были слишком громкими или тихими.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08815" y="6617970"/>
            <a:ext cx="711637" cy="22860"/>
          </a:xfrm>
          <a:prstGeom prst="roundRect">
            <a:avLst>
              <a:gd name="adj" fmla="val 133429"/>
            </a:avLst>
          </a:prstGeom>
          <a:solidFill>
            <a:srgbClr val="61646A"/>
          </a:solidFill>
          <a:ln/>
        </p:spPr>
      </p:sp>
      <p:sp>
        <p:nvSpPr>
          <p:cNvPr id="16" name="Shape 13"/>
          <p:cNvSpPr/>
          <p:nvPr/>
        </p:nvSpPr>
        <p:spPr>
          <a:xfrm>
            <a:off x="6274237" y="6400681"/>
            <a:ext cx="457438" cy="457438"/>
          </a:xfrm>
          <a:prstGeom prst="roundRect">
            <a:avLst>
              <a:gd name="adj" fmla="val 6668"/>
            </a:avLst>
          </a:prstGeom>
          <a:solidFill>
            <a:srgbClr val="484B51"/>
          </a:solidFill>
          <a:ln/>
        </p:spPr>
      </p:sp>
      <p:sp>
        <p:nvSpPr>
          <p:cNvPr id="17" name="Text 14"/>
          <p:cNvSpPr/>
          <p:nvPr/>
        </p:nvSpPr>
        <p:spPr>
          <a:xfrm>
            <a:off x="6411397" y="6476881"/>
            <a:ext cx="182999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7621310" y="6375202"/>
            <a:ext cx="2541746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Интеграция с кодом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621310" y="6814780"/>
            <a:ext cx="6297454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Добавьте звуковые файлы в проект и свяжите их с соответствующими событиями в интерфейсе.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1270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3187422"/>
            <a:ext cx="13167360" cy="1306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Примеры удачного использования звука в интерфейсах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" y="4807268"/>
            <a:ext cx="522446" cy="52244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1520" y="5538668"/>
            <a:ext cx="2671643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Интерактивные игры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31520" y="5990511"/>
            <a:ext cx="3056692" cy="100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Звуковые эффекты и фоновая музыка усиливают игровой опыт.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1703" y="4807268"/>
            <a:ext cx="522446" cy="52244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01703" y="5538668"/>
            <a:ext cx="3056692" cy="6529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Приложения для мессенджеров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4101703" y="6316980"/>
            <a:ext cx="3056692" cy="1337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Звуковые оповещения о новых сообщениях привлекают внимание пользователей.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1886" y="4807268"/>
            <a:ext cx="522446" cy="52244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71886" y="5538668"/>
            <a:ext cx="2977634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Стриминговые сервисы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471886" y="5990511"/>
            <a:ext cx="3056692" cy="1337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Плавные переходы между треками и звуки реакций на действия улучшают взаимодействие.</a:t>
            </a:r>
            <a:endParaRPr lang="en-US" sz="16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42069" y="4807268"/>
            <a:ext cx="522446" cy="52244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42069" y="5538668"/>
            <a:ext cx="3056811" cy="6529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Финансовые приложения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10842069" y="6316980"/>
            <a:ext cx="3056811" cy="1337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Звуковая обратная связь о совершенных операциях повышает доверие пользователей.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628</Words>
  <Application>Microsoft Office PowerPoint</Application>
  <PresentationFormat>Произвольный</PresentationFormat>
  <Paragraphs>101</Paragraphs>
  <Slides>12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Calibri</vt:lpstr>
      <vt:lpstr>Arial</vt:lpstr>
      <vt:lpstr>IBM Plex Sans Medium</vt:lpstr>
      <vt:lpstr>Roboto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Maksim Logvinovich</cp:lastModifiedBy>
  <cp:revision>7</cp:revision>
  <dcterms:created xsi:type="dcterms:W3CDTF">2024-10-23T06:45:26Z</dcterms:created>
  <dcterms:modified xsi:type="dcterms:W3CDTF">2024-10-29T07:09:11Z</dcterms:modified>
</cp:coreProperties>
</file>